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Caveat"/>
      <p:regular r:id="rId24"/>
      <p:bold r:id="rId25"/>
    </p:embeddedFont>
    <p:embeddedFont>
      <p:font typeface="Montserrat"/>
      <p:regular r:id="rId26"/>
      <p:bold r:id="rId27"/>
      <p:italic r:id="rId28"/>
      <p:boldItalic r:id="rId29"/>
    </p:embeddedFont>
    <p:embeddedFont>
      <p:font typeface="Lato"/>
      <p:regular r:id="rId30"/>
      <p:bold r:id="rId31"/>
      <p:italic r:id="rId32"/>
      <p:boldItalic r:id="rId33"/>
    </p:embeddedFont>
    <p:embeddedFont>
      <p:font typeface="Average"/>
      <p:regular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Caveat-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regular.fntdata"/><Relationship Id="rId25" Type="http://schemas.openxmlformats.org/officeDocument/2006/relationships/font" Target="fonts/Caveat-bold.fntdata"/><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Average-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9f82bbb479_1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19f82bbb479_1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9f82bbb479_1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9f82bbb479_1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9f82bbb479_1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9f82bbb479_1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9f82bbb479_1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9f82bbb479_1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9f82bbb479_1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9f82bbb479_1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9f82bbb479_1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19f82bbb479_1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9f7b0cda7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9f7b0cda7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9f82bbb47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9f82bbb47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9f5d298c14_1_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9f5d298c14_1_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9f5d298c14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9f5d298c14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slide" Target="/ppt/slides/slide4.xml"/><Relationship Id="rId4" Type="http://schemas.openxmlformats.org/officeDocument/2006/relationships/slide" Target="/ppt/slides/slide7.xml"/><Relationship Id="rId5" Type="http://schemas.openxmlformats.org/officeDocument/2006/relationships/slide" Target="/ppt/slides/slide5.xml"/><Relationship Id="rId6" Type="http://schemas.openxmlformats.org/officeDocument/2006/relationships/slide" Target="/ppt/slides/slide6.xml"/><Relationship Id="rId7" Type="http://schemas.openxmlformats.org/officeDocument/2006/relationships/slide" Target="/ppt/slides/slide10.xml"/><Relationship Id="rId8" Type="http://schemas.openxmlformats.org/officeDocument/2006/relationships/slide" Target="/ppt/slides/slide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5.png"/><Relationship Id="rId5"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Music </a:t>
            </a:r>
            <a:r>
              <a:rPr lang="en-GB"/>
              <a:t>Classification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A Deep </a:t>
            </a:r>
            <a:r>
              <a:rPr lang="en-GB"/>
              <a:t>Neural</a:t>
            </a:r>
            <a:r>
              <a:rPr lang="en-GB"/>
              <a:t> Network for Classification and </a:t>
            </a:r>
            <a:r>
              <a:rPr lang="en-GB"/>
              <a:t>Identification</a:t>
            </a:r>
            <a:r>
              <a:rPr lang="en-GB"/>
              <a:t> of several music genres.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Training the Model </a:t>
            </a:r>
            <a:endParaRPr/>
          </a:p>
        </p:txBody>
      </p:sp>
      <p:sp>
        <p:nvSpPr>
          <p:cNvPr id="314" name="Google Shape;314;p26"/>
          <p:cNvSpPr txBox="1"/>
          <p:nvPr>
            <p:ph idx="1" type="body"/>
          </p:nvPr>
        </p:nvSpPr>
        <p:spPr>
          <a:xfrm>
            <a:off x="1297500" y="1567550"/>
            <a:ext cx="7038900" cy="110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We have trained our model  with the Cross Entropy loss functions.  The value of loss plotted against the epochs for neural network is as follows:</a:t>
            </a:r>
            <a:endParaRPr/>
          </a:p>
        </p:txBody>
      </p:sp>
      <p:pic>
        <p:nvPicPr>
          <p:cNvPr id="315" name="Google Shape;315;p26"/>
          <p:cNvPicPr preferRelativeResize="0"/>
          <p:nvPr/>
        </p:nvPicPr>
        <p:blipFill>
          <a:blip r:embed="rId3">
            <a:alphaModFix/>
          </a:blip>
          <a:stretch>
            <a:fillRect/>
          </a:stretch>
        </p:blipFill>
        <p:spPr>
          <a:xfrm>
            <a:off x="3466013" y="2571750"/>
            <a:ext cx="2211981" cy="2127500"/>
          </a:xfrm>
          <a:prstGeom prst="rect">
            <a:avLst/>
          </a:prstGeom>
          <a:noFill/>
          <a:ln>
            <a:noFill/>
          </a:ln>
        </p:spPr>
      </p:pic>
      <p:pic>
        <p:nvPicPr>
          <p:cNvPr id="316" name="Google Shape;316;p26"/>
          <p:cNvPicPr preferRelativeResize="0"/>
          <p:nvPr/>
        </p:nvPicPr>
        <p:blipFill>
          <a:blip r:embed="rId4">
            <a:alphaModFix/>
          </a:blip>
          <a:stretch>
            <a:fillRect/>
          </a:stretch>
        </p:blipFill>
        <p:spPr>
          <a:xfrm>
            <a:off x="5935282" y="2571750"/>
            <a:ext cx="2211981" cy="2127500"/>
          </a:xfrm>
          <a:prstGeom prst="rect">
            <a:avLst/>
          </a:prstGeom>
          <a:noFill/>
          <a:ln>
            <a:noFill/>
          </a:ln>
        </p:spPr>
      </p:pic>
      <p:sp>
        <p:nvSpPr>
          <p:cNvPr id="317" name="Google Shape;317;p26"/>
          <p:cNvSpPr txBox="1"/>
          <p:nvPr/>
        </p:nvSpPr>
        <p:spPr>
          <a:xfrm>
            <a:off x="3977400" y="4699250"/>
            <a:ext cx="118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CNN-FFN</a:t>
            </a:r>
            <a:endParaRPr>
              <a:solidFill>
                <a:schemeClr val="lt1"/>
              </a:solidFill>
              <a:latin typeface="Lato"/>
              <a:ea typeface="Lato"/>
              <a:cs typeface="Lato"/>
              <a:sym typeface="Lato"/>
            </a:endParaRPr>
          </a:p>
        </p:txBody>
      </p:sp>
      <p:sp>
        <p:nvSpPr>
          <p:cNvPr id="318" name="Google Shape;318;p26"/>
          <p:cNvSpPr txBox="1"/>
          <p:nvPr/>
        </p:nvSpPr>
        <p:spPr>
          <a:xfrm>
            <a:off x="6855725" y="4699250"/>
            <a:ext cx="118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FFN</a:t>
            </a:r>
            <a:endParaRPr>
              <a:solidFill>
                <a:schemeClr val="lt1"/>
              </a:solidFill>
              <a:latin typeface="Lato"/>
              <a:ea typeface="Lato"/>
              <a:cs typeface="Lato"/>
              <a:sym typeface="Lato"/>
            </a:endParaRPr>
          </a:p>
        </p:txBody>
      </p:sp>
      <p:pic>
        <p:nvPicPr>
          <p:cNvPr id="319" name="Google Shape;319;p26"/>
          <p:cNvPicPr preferRelativeResize="0"/>
          <p:nvPr/>
        </p:nvPicPr>
        <p:blipFill>
          <a:blip r:embed="rId5">
            <a:alphaModFix/>
          </a:blip>
          <a:stretch>
            <a:fillRect/>
          </a:stretch>
        </p:blipFill>
        <p:spPr>
          <a:xfrm>
            <a:off x="920775" y="2571750"/>
            <a:ext cx="2245600" cy="2127500"/>
          </a:xfrm>
          <a:prstGeom prst="rect">
            <a:avLst/>
          </a:prstGeom>
          <a:noFill/>
          <a:ln>
            <a:noFill/>
          </a:ln>
        </p:spPr>
      </p:pic>
      <p:sp>
        <p:nvSpPr>
          <p:cNvPr id="320" name="Google Shape;320;p26"/>
          <p:cNvSpPr txBox="1"/>
          <p:nvPr/>
        </p:nvSpPr>
        <p:spPr>
          <a:xfrm>
            <a:off x="1653550" y="4699250"/>
            <a:ext cx="118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LSTM</a:t>
            </a:r>
            <a:endParaRPr>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7"/>
          <p:cNvSpPr txBox="1"/>
          <p:nvPr>
            <p:ph type="title"/>
          </p:nvPr>
        </p:nvSpPr>
        <p:spPr>
          <a:xfrm>
            <a:off x="1297500" y="582550"/>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Accuracy of our Model</a:t>
            </a:r>
            <a:endParaRPr/>
          </a:p>
        </p:txBody>
      </p:sp>
      <p:sp>
        <p:nvSpPr>
          <p:cNvPr id="326" name="Google Shape;326;p27"/>
          <p:cNvSpPr txBox="1"/>
          <p:nvPr>
            <p:ph idx="1" type="body"/>
          </p:nvPr>
        </p:nvSpPr>
        <p:spPr>
          <a:xfrm>
            <a:off x="1297500" y="1393325"/>
            <a:ext cx="6353400" cy="341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accuracy of various models tried out by us during the experiments are as follows:</a:t>
            </a:r>
            <a:endParaRPr/>
          </a:p>
        </p:txBody>
      </p:sp>
      <p:sp>
        <p:nvSpPr>
          <p:cNvPr id="327" name="Google Shape;327;p27"/>
          <p:cNvSpPr/>
          <p:nvPr/>
        </p:nvSpPr>
        <p:spPr>
          <a:xfrm>
            <a:off x="1239850" y="19470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7"/>
          <p:cNvSpPr/>
          <p:nvPr/>
        </p:nvSpPr>
        <p:spPr>
          <a:xfrm>
            <a:off x="1290100" y="19972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a:off x="1290411" y="1997240"/>
            <a:ext cx="917700" cy="917700"/>
          </a:xfrm>
          <a:prstGeom prst="pie">
            <a:avLst>
              <a:gd fmla="val 2165186" name="adj1"/>
              <a:gd fmla="val 16200000" name="adj2"/>
            </a:avLst>
          </a:prstGeom>
          <a:gradFill>
            <a:gsLst>
              <a:gs pos="0">
                <a:srgbClr val="A8B8DF"/>
              </a:gs>
              <a:gs pos="100000">
                <a:srgbClr val="516DB4"/>
              </a:gs>
            </a:gsLst>
            <a:lin ang="5400012"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a:off x="1420900" y="21280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txBox="1"/>
          <p:nvPr/>
        </p:nvSpPr>
        <p:spPr>
          <a:xfrm>
            <a:off x="1218325" y="30382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CNN-FFN</a:t>
            </a:r>
            <a:endParaRPr sz="800">
              <a:solidFill>
                <a:schemeClr val="lt1"/>
              </a:solidFill>
              <a:latin typeface="Lato"/>
              <a:ea typeface="Lato"/>
              <a:cs typeface="Lato"/>
              <a:sym typeface="Lato"/>
            </a:endParaRPr>
          </a:p>
        </p:txBody>
      </p:sp>
      <p:sp>
        <p:nvSpPr>
          <p:cNvPr id="332" name="Google Shape;332;p27"/>
          <p:cNvSpPr txBox="1"/>
          <p:nvPr/>
        </p:nvSpPr>
        <p:spPr>
          <a:xfrm>
            <a:off x="1514517" y="23005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68</a:t>
            </a:r>
            <a:r>
              <a:rPr b="1" lang="en-GB" sz="1000">
                <a:solidFill>
                  <a:schemeClr val="lt1"/>
                </a:solidFill>
                <a:latin typeface="Lato"/>
                <a:ea typeface="Lato"/>
                <a:cs typeface="Lato"/>
                <a:sym typeface="Lato"/>
              </a:rPr>
              <a:t>%</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33" name="Google Shape;333;p27"/>
          <p:cNvSpPr/>
          <p:nvPr/>
        </p:nvSpPr>
        <p:spPr>
          <a:xfrm>
            <a:off x="3925925" y="19470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7"/>
          <p:cNvSpPr/>
          <p:nvPr/>
        </p:nvSpPr>
        <p:spPr>
          <a:xfrm>
            <a:off x="3976175" y="19972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p:nvPr/>
        </p:nvSpPr>
        <p:spPr>
          <a:xfrm>
            <a:off x="3976175" y="1997250"/>
            <a:ext cx="917700" cy="917700"/>
          </a:xfrm>
          <a:prstGeom prst="pie">
            <a:avLst>
              <a:gd fmla="val 614288"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a:off x="4106975" y="21280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txBox="1"/>
          <p:nvPr/>
        </p:nvSpPr>
        <p:spPr>
          <a:xfrm>
            <a:off x="3906037" y="30382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KNN</a:t>
            </a:r>
            <a:endParaRPr sz="800">
              <a:solidFill>
                <a:schemeClr val="lt1"/>
              </a:solidFill>
              <a:latin typeface="Lato"/>
              <a:ea typeface="Lato"/>
              <a:cs typeface="Lato"/>
              <a:sym typeface="Lato"/>
            </a:endParaRPr>
          </a:p>
        </p:txBody>
      </p:sp>
      <p:sp>
        <p:nvSpPr>
          <p:cNvPr id="338" name="Google Shape;338;p27"/>
          <p:cNvSpPr txBox="1"/>
          <p:nvPr/>
        </p:nvSpPr>
        <p:spPr>
          <a:xfrm>
            <a:off x="4202229" y="23005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72</a:t>
            </a:r>
            <a:r>
              <a:rPr b="1" lang="en-GB" sz="1000">
                <a:solidFill>
                  <a:schemeClr val="lt1"/>
                </a:solidFill>
                <a:latin typeface="Lato"/>
                <a:ea typeface="Lato"/>
                <a:cs typeface="Lato"/>
                <a:sym typeface="Lato"/>
              </a:rPr>
              <a:t>%</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39" name="Google Shape;339;p27"/>
          <p:cNvSpPr/>
          <p:nvPr/>
        </p:nvSpPr>
        <p:spPr>
          <a:xfrm>
            <a:off x="6561234" y="19470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6611484" y="19972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a:off x="6611484" y="1997250"/>
            <a:ext cx="917700" cy="917700"/>
          </a:xfrm>
          <a:prstGeom prst="pie">
            <a:avLst>
              <a:gd fmla="val 5380611"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a:off x="6742284" y="21280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txBox="1"/>
          <p:nvPr/>
        </p:nvSpPr>
        <p:spPr>
          <a:xfrm>
            <a:off x="6543025" y="30382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LSTM</a:t>
            </a:r>
            <a:endParaRPr sz="800">
              <a:solidFill>
                <a:schemeClr val="lt1"/>
              </a:solidFill>
              <a:latin typeface="Lato"/>
              <a:ea typeface="Lato"/>
              <a:cs typeface="Lato"/>
              <a:sym typeface="Lato"/>
            </a:endParaRPr>
          </a:p>
        </p:txBody>
      </p:sp>
      <p:sp>
        <p:nvSpPr>
          <p:cNvPr id="344" name="Google Shape;344;p27"/>
          <p:cNvSpPr txBox="1"/>
          <p:nvPr/>
        </p:nvSpPr>
        <p:spPr>
          <a:xfrm>
            <a:off x="6839217" y="23005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50</a:t>
            </a:r>
            <a:r>
              <a:rPr b="1" lang="en-GB" sz="1000">
                <a:solidFill>
                  <a:schemeClr val="lt1"/>
                </a:solidFill>
                <a:latin typeface="Lato"/>
                <a:ea typeface="Lato"/>
                <a:cs typeface="Lato"/>
                <a:sym typeface="Lato"/>
              </a:rPr>
              <a:t>%</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45" name="Google Shape;345;p27"/>
          <p:cNvSpPr/>
          <p:nvPr/>
        </p:nvSpPr>
        <p:spPr>
          <a:xfrm>
            <a:off x="2593650" y="19470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a:off x="2643900" y="19972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a:off x="2644211" y="1997240"/>
            <a:ext cx="917700" cy="917700"/>
          </a:xfrm>
          <a:prstGeom prst="pie">
            <a:avLst>
              <a:gd fmla="val 42280" name="adj1"/>
              <a:gd fmla="val 16200000" name="adj2"/>
            </a:avLst>
          </a:prstGeom>
          <a:gradFill>
            <a:gsLst>
              <a:gs pos="0">
                <a:srgbClr val="A8B8DF"/>
              </a:gs>
              <a:gs pos="100000">
                <a:srgbClr val="516DB4"/>
              </a:gs>
            </a:gsLst>
            <a:lin ang="5400012"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a:off x="2774700" y="21280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txBox="1"/>
          <p:nvPr/>
        </p:nvSpPr>
        <p:spPr>
          <a:xfrm>
            <a:off x="2572125" y="30382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FFN</a:t>
            </a:r>
            <a:endParaRPr sz="800">
              <a:solidFill>
                <a:schemeClr val="lt1"/>
              </a:solidFill>
              <a:latin typeface="Lato"/>
              <a:ea typeface="Lato"/>
              <a:cs typeface="Lato"/>
              <a:sym typeface="Lato"/>
            </a:endParaRPr>
          </a:p>
        </p:txBody>
      </p:sp>
      <p:sp>
        <p:nvSpPr>
          <p:cNvPr id="350" name="Google Shape;350;p27"/>
          <p:cNvSpPr txBox="1"/>
          <p:nvPr/>
        </p:nvSpPr>
        <p:spPr>
          <a:xfrm>
            <a:off x="2868317" y="23005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75</a:t>
            </a:r>
            <a:r>
              <a:rPr b="1" lang="en-GB" sz="1000">
                <a:solidFill>
                  <a:schemeClr val="lt1"/>
                </a:solidFill>
                <a:latin typeface="Lato"/>
                <a:ea typeface="Lato"/>
                <a:cs typeface="Lato"/>
                <a:sym typeface="Lato"/>
              </a:rPr>
              <a:t>%</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51" name="Google Shape;351;p27"/>
          <p:cNvSpPr/>
          <p:nvPr/>
        </p:nvSpPr>
        <p:spPr>
          <a:xfrm>
            <a:off x="5209338" y="19470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a:off x="5259588" y="19972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a:off x="5259588" y="1997250"/>
            <a:ext cx="917700" cy="917700"/>
          </a:xfrm>
          <a:prstGeom prst="pie">
            <a:avLst>
              <a:gd fmla="val 75393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7"/>
          <p:cNvSpPr/>
          <p:nvPr/>
        </p:nvSpPr>
        <p:spPr>
          <a:xfrm>
            <a:off x="5390388" y="21280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7"/>
          <p:cNvSpPr txBox="1"/>
          <p:nvPr/>
        </p:nvSpPr>
        <p:spPr>
          <a:xfrm>
            <a:off x="5189450" y="30382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SVM-Polynomial</a:t>
            </a:r>
            <a:endParaRPr sz="800">
              <a:solidFill>
                <a:schemeClr val="lt1"/>
              </a:solidFill>
              <a:latin typeface="Lato"/>
              <a:ea typeface="Lato"/>
              <a:cs typeface="Lato"/>
              <a:sym typeface="Lato"/>
            </a:endParaRPr>
          </a:p>
        </p:txBody>
      </p:sp>
      <p:sp>
        <p:nvSpPr>
          <p:cNvPr id="356" name="Google Shape;356;p27"/>
          <p:cNvSpPr txBox="1"/>
          <p:nvPr/>
        </p:nvSpPr>
        <p:spPr>
          <a:xfrm>
            <a:off x="5485642" y="23005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71%</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57" name="Google Shape;357;p27"/>
          <p:cNvSpPr/>
          <p:nvPr/>
        </p:nvSpPr>
        <p:spPr>
          <a:xfrm>
            <a:off x="5265834" y="34710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7"/>
          <p:cNvSpPr/>
          <p:nvPr/>
        </p:nvSpPr>
        <p:spPr>
          <a:xfrm>
            <a:off x="5316084" y="35212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7"/>
          <p:cNvSpPr/>
          <p:nvPr/>
        </p:nvSpPr>
        <p:spPr>
          <a:xfrm>
            <a:off x="5316084" y="3521250"/>
            <a:ext cx="917700" cy="917700"/>
          </a:xfrm>
          <a:prstGeom prst="pie">
            <a:avLst>
              <a:gd fmla="val 573745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7"/>
          <p:cNvSpPr/>
          <p:nvPr/>
        </p:nvSpPr>
        <p:spPr>
          <a:xfrm>
            <a:off x="5446884" y="36520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7"/>
          <p:cNvSpPr txBox="1"/>
          <p:nvPr/>
        </p:nvSpPr>
        <p:spPr>
          <a:xfrm>
            <a:off x="5247625" y="45622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SVM-Sigmoid</a:t>
            </a:r>
            <a:endParaRPr sz="800">
              <a:solidFill>
                <a:schemeClr val="lt1"/>
              </a:solidFill>
              <a:latin typeface="Lato"/>
              <a:ea typeface="Lato"/>
              <a:cs typeface="Lato"/>
              <a:sym typeface="Lato"/>
            </a:endParaRPr>
          </a:p>
        </p:txBody>
      </p:sp>
      <p:sp>
        <p:nvSpPr>
          <p:cNvPr id="362" name="Google Shape;362;p27"/>
          <p:cNvSpPr txBox="1"/>
          <p:nvPr/>
        </p:nvSpPr>
        <p:spPr>
          <a:xfrm>
            <a:off x="5543817" y="38245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4</a:t>
            </a:r>
            <a:r>
              <a:rPr b="1" lang="en-GB" sz="1000">
                <a:solidFill>
                  <a:schemeClr val="lt1"/>
                </a:solidFill>
                <a:latin typeface="Lato"/>
                <a:ea typeface="Lato"/>
                <a:cs typeface="Lato"/>
                <a:sym typeface="Lato"/>
              </a:rPr>
              <a:t>7%</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63" name="Google Shape;363;p27"/>
          <p:cNvSpPr/>
          <p:nvPr/>
        </p:nvSpPr>
        <p:spPr>
          <a:xfrm>
            <a:off x="2593650" y="34710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7"/>
          <p:cNvSpPr/>
          <p:nvPr/>
        </p:nvSpPr>
        <p:spPr>
          <a:xfrm>
            <a:off x="2643900" y="35212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7"/>
          <p:cNvSpPr/>
          <p:nvPr/>
        </p:nvSpPr>
        <p:spPr>
          <a:xfrm>
            <a:off x="2644211" y="3521240"/>
            <a:ext cx="917700" cy="917700"/>
          </a:xfrm>
          <a:prstGeom prst="pie">
            <a:avLst>
              <a:gd fmla="val 1998796" name="adj1"/>
              <a:gd fmla="val 16200000" name="adj2"/>
            </a:avLst>
          </a:prstGeom>
          <a:gradFill>
            <a:gsLst>
              <a:gs pos="0">
                <a:srgbClr val="A8B8DF"/>
              </a:gs>
              <a:gs pos="100000">
                <a:srgbClr val="516DB4"/>
              </a:gs>
            </a:gsLst>
            <a:lin ang="5400012"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7"/>
          <p:cNvSpPr/>
          <p:nvPr/>
        </p:nvSpPr>
        <p:spPr>
          <a:xfrm>
            <a:off x="2774700" y="36520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7"/>
          <p:cNvSpPr txBox="1"/>
          <p:nvPr/>
        </p:nvSpPr>
        <p:spPr>
          <a:xfrm>
            <a:off x="2572125" y="45622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SVM-Linear</a:t>
            </a:r>
            <a:endParaRPr sz="800">
              <a:solidFill>
                <a:schemeClr val="lt1"/>
              </a:solidFill>
              <a:latin typeface="Lato"/>
              <a:ea typeface="Lato"/>
              <a:cs typeface="Lato"/>
              <a:sym typeface="Lato"/>
            </a:endParaRPr>
          </a:p>
        </p:txBody>
      </p:sp>
      <p:sp>
        <p:nvSpPr>
          <p:cNvPr id="368" name="Google Shape;368;p27"/>
          <p:cNvSpPr txBox="1"/>
          <p:nvPr/>
        </p:nvSpPr>
        <p:spPr>
          <a:xfrm>
            <a:off x="2868317" y="38245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67%</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69" name="Google Shape;369;p27"/>
          <p:cNvSpPr/>
          <p:nvPr/>
        </p:nvSpPr>
        <p:spPr>
          <a:xfrm>
            <a:off x="3913938" y="34710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7"/>
          <p:cNvSpPr/>
          <p:nvPr/>
        </p:nvSpPr>
        <p:spPr>
          <a:xfrm>
            <a:off x="3964188" y="35212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7"/>
          <p:cNvSpPr/>
          <p:nvPr/>
        </p:nvSpPr>
        <p:spPr>
          <a:xfrm>
            <a:off x="3964188" y="3521250"/>
            <a:ext cx="917700" cy="917700"/>
          </a:xfrm>
          <a:prstGeom prst="pie">
            <a:avLst>
              <a:gd fmla="val 75393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7"/>
          <p:cNvSpPr/>
          <p:nvPr/>
        </p:nvSpPr>
        <p:spPr>
          <a:xfrm>
            <a:off x="4094988" y="36520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7"/>
          <p:cNvSpPr txBox="1"/>
          <p:nvPr/>
        </p:nvSpPr>
        <p:spPr>
          <a:xfrm>
            <a:off x="3894050" y="45622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SVM-RBF</a:t>
            </a:r>
            <a:endParaRPr sz="800">
              <a:solidFill>
                <a:schemeClr val="lt1"/>
              </a:solidFill>
              <a:latin typeface="Lato"/>
              <a:ea typeface="Lato"/>
              <a:cs typeface="Lato"/>
              <a:sym typeface="Lato"/>
            </a:endParaRPr>
          </a:p>
        </p:txBody>
      </p:sp>
      <p:sp>
        <p:nvSpPr>
          <p:cNvPr id="374" name="Google Shape;374;p27"/>
          <p:cNvSpPr txBox="1"/>
          <p:nvPr/>
        </p:nvSpPr>
        <p:spPr>
          <a:xfrm>
            <a:off x="4190242" y="38245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71%</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28"/>
          <p:cNvSpPr txBox="1"/>
          <p:nvPr>
            <p:ph type="title"/>
          </p:nvPr>
        </p:nvSpPr>
        <p:spPr>
          <a:xfrm>
            <a:off x="4266925" y="2225775"/>
            <a:ext cx="32247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Confusion Matrices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29"/>
          <p:cNvSpPr txBox="1"/>
          <p:nvPr>
            <p:ph type="title"/>
          </p:nvPr>
        </p:nvSpPr>
        <p:spPr>
          <a:xfrm>
            <a:off x="361071" y="1924852"/>
            <a:ext cx="2304900" cy="179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FFN</a:t>
            </a:r>
            <a:endParaRPr/>
          </a:p>
        </p:txBody>
      </p:sp>
      <p:sp>
        <p:nvSpPr>
          <p:cNvPr id="385" name="Google Shape;385;p29"/>
          <p:cNvSpPr txBox="1"/>
          <p:nvPr>
            <p:ph idx="2" type="title"/>
          </p:nvPr>
        </p:nvSpPr>
        <p:spPr>
          <a:xfrm>
            <a:off x="858150" y="103465"/>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CONFUSION MATRICES</a:t>
            </a:r>
            <a:endParaRPr sz="1800"/>
          </a:p>
          <a:p>
            <a:pPr indent="0" lvl="0" marL="0" rtl="0" algn="l">
              <a:spcBef>
                <a:spcPts val="0"/>
              </a:spcBef>
              <a:spcAft>
                <a:spcPts val="0"/>
              </a:spcAft>
              <a:buNone/>
            </a:pPr>
            <a:r>
              <a:t/>
            </a:r>
            <a:endParaRPr/>
          </a:p>
        </p:txBody>
      </p:sp>
      <p:pic>
        <p:nvPicPr>
          <p:cNvPr id="386" name="Google Shape;386;p29"/>
          <p:cNvPicPr preferRelativeResize="0"/>
          <p:nvPr/>
        </p:nvPicPr>
        <p:blipFill rotWithShape="1">
          <a:blip r:embed="rId3">
            <a:alphaModFix/>
          </a:blip>
          <a:srcRect b="0" l="23539" r="23539" t="0"/>
          <a:stretch/>
        </p:blipFill>
        <p:spPr>
          <a:xfrm>
            <a:off x="2401300" y="689550"/>
            <a:ext cx="4499625" cy="42512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0"/>
          <p:cNvSpPr txBox="1"/>
          <p:nvPr>
            <p:ph type="title"/>
          </p:nvPr>
        </p:nvSpPr>
        <p:spPr>
          <a:xfrm>
            <a:off x="361071" y="1924852"/>
            <a:ext cx="2304900" cy="179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SVM</a:t>
            </a:r>
            <a:endParaRPr/>
          </a:p>
        </p:txBody>
      </p:sp>
      <p:sp>
        <p:nvSpPr>
          <p:cNvPr id="392" name="Google Shape;392;p30"/>
          <p:cNvSpPr txBox="1"/>
          <p:nvPr>
            <p:ph idx="2" type="title"/>
          </p:nvPr>
        </p:nvSpPr>
        <p:spPr>
          <a:xfrm>
            <a:off x="858150" y="103465"/>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CONFUSION MATRICES</a:t>
            </a:r>
            <a:endParaRPr sz="1800"/>
          </a:p>
          <a:p>
            <a:pPr indent="0" lvl="0" marL="0" rtl="0" algn="l">
              <a:spcBef>
                <a:spcPts val="0"/>
              </a:spcBef>
              <a:spcAft>
                <a:spcPts val="0"/>
              </a:spcAft>
              <a:buNone/>
            </a:pPr>
            <a:r>
              <a:t/>
            </a:r>
            <a:endParaRPr/>
          </a:p>
        </p:txBody>
      </p:sp>
      <p:pic>
        <p:nvPicPr>
          <p:cNvPr id="393" name="Google Shape;393;p30"/>
          <p:cNvPicPr preferRelativeResize="0"/>
          <p:nvPr/>
        </p:nvPicPr>
        <p:blipFill rotWithShape="1">
          <a:blip r:embed="rId3">
            <a:alphaModFix/>
          </a:blip>
          <a:srcRect b="0" l="24294" r="24299" t="0"/>
          <a:stretch/>
        </p:blipFill>
        <p:spPr>
          <a:xfrm>
            <a:off x="2401300" y="689550"/>
            <a:ext cx="4370852" cy="42512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31"/>
          <p:cNvSpPr txBox="1"/>
          <p:nvPr>
            <p:ph type="title"/>
          </p:nvPr>
        </p:nvSpPr>
        <p:spPr>
          <a:xfrm>
            <a:off x="361071" y="1924852"/>
            <a:ext cx="2304900" cy="179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KN</a:t>
            </a:r>
            <a:r>
              <a:rPr lang="en-GB"/>
              <a:t>N</a:t>
            </a:r>
            <a:endParaRPr/>
          </a:p>
        </p:txBody>
      </p:sp>
      <p:sp>
        <p:nvSpPr>
          <p:cNvPr id="399" name="Google Shape;399;p31"/>
          <p:cNvSpPr txBox="1"/>
          <p:nvPr>
            <p:ph idx="2" type="title"/>
          </p:nvPr>
        </p:nvSpPr>
        <p:spPr>
          <a:xfrm>
            <a:off x="858150" y="103465"/>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CONFUSION MATRICES</a:t>
            </a:r>
            <a:endParaRPr sz="1800"/>
          </a:p>
          <a:p>
            <a:pPr indent="0" lvl="0" marL="0" rtl="0" algn="l">
              <a:spcBef>
                <a:spcPts val="0"/>
              </a:spcBef>
              <a:spcAft>
                <a:spcPts val="0"/>
              </a:spcAft>
              <a:buNone/>
            </a:pPr>
            <a:r>
              <a:t/>
            </a:r>
            <a:endParaRPr/>
          </a:p>
        </p:txBody>
      </p:sp>
      <p:pic>
        <p:nvPicPr>
          <p:cNvPr id="400" name="Google Shape;400;p31"/>
          <p:cNvPicPr preferRelativeResize="0"/>
          <p:nvPr/>
        </p:nvPicPr>
        <p:blipFill rotWithShape="1">
          <a:blip r:embed="rId3">
            <a:alphaModFix/>
          </a:blip>
          <a:srcRect b="0" l="24294" r="24299" t="0"/>
          <a:stretch/>
        </p:blipFill>
        <p:spPr>
          <a:xfrm>
            <a:off x="2401300" y="689550"/>
            <a:ext cx="4370852" cy="42512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2"/>
          <p:cNvSpPr txBox="1"/>
          <p:nvPr>
            <p:ph type="title"/>
          </p:nvPr>
        </p:nvSpPr>
        <p:spPr>
          <a:xfrm>
            <a:off x="361071" y="1924852"/>
            <a:ext cx="2304900" cy="179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LSTM</a:t>
            </a:r>
            <a:endParaRPr/>
          </a:p>
        </p:txBody>
      </p:sp>
      <p:sp>
        <p:nvSpPr>
          <p:cNvPr id="406" name="Google Shape;406;p32"/>
          <p:cNvSpPr txBox="1"/>
          <p:nvPr>
            <p:ph idx="2" type="title"/>
          </p:nvPr>
        </p:nvSpPr>
        <p:spPr>
          <a:xfrm>
            <a:off x="858150" y="103465"/>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CONFUSION MATRICES</a:t>
            </a:r>
            <a:endParaRPr sz="1800"/>
          </a:p>
          <a:p>
            <a:pPr indent="0" lvl="0" marL="0" rtl="0" algn="l">
              <a:spcBef>
                <a:spcPts val="0"/>
              </a:spcBef>
              <a:spcAft>
                <a:spcPts val="0"/>
              </a:spcAft>
              <a:buNone/>
            </a:pPr>
            <a:r>
              <a:t/>
            </a:r>
            <a:endParaRPr/>
          </a:p>
        </p:txBody>
      </p:sp>
      <p:pic>
        <p:nvPicPr>
          <p:cNvPr id="407" name="Google Shape;407;p32"/>
          <p:cNvPicPr preferRelativeResize="0"/>
          <p:nvPr/>
        </p:nvPicPr>
        <p:blipFill rotWithShape="1">
          <a:blip r:embed="rId3">
            <a:alphaModFix/>
          </a:blip>
          <a:srcRect b="0" l="24294" r="24299" t="0"/>
          <a:stretch/>
        </p:blipFill>
        <p:spPr>
          <a:xfrm>
            <a:off x="2401300" y="689550"/>
            <a:ext cx="4370852" cy="42512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33"/>
          <p:cNvSpPr txBox="1"/>
          <p:nvPr>
            <p:ph type="title"/>
          </p:nvPr>
        </p:nvSpPr>
        <p:spPr>
          <a:xfrm>
            <a:off x="361071" y="1924852"/>
            <a:ext cx="2304900" cy="179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CNN-</a:t>
            </a:r>
            <a:r>
              <a:rPr lang="en-GB"/>
              <a:t>FFN</a:t>
            </a:r>
            <a:endParaRPr/>
          </a:p>
        </p:txBody>
      </p:sp>
      <p:sp>
        <p:nvSpPr>
          <p:cNvPr id="413" name="Google Shape;413;p33"/>
          <p:cNvSpPr txBox="1"/>
          <p:nvPr>
            <p:ph idx="2" type="title"/>
          </p:nvPr>
        </p:nvSpPr>
        <p:spPr>
          <a:xfrm>
            <a:off x="858150" y="103465"/>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CONFUSION MATRICES</a:t>
            </a:r>
            <a:endParaRPr sz="1800"/>
          </a:p>
          <a:p>
            <a:pPr indent="0" lvl="0" marL="0" rtl="0" algn="l">
              <a:spcBef>
                <a:spcPts val="0"/>
              </a:spcBef>
              <a:spcAft>
                <a:spcPts val="0"/>
              </a:spcAft>
              <a:buNone/>
            </a:pPr>
            <a:r>
              <a:t/>
            </a:r>
            <a:endParaRPr/>
          </a:p>
        </p:txBody>
      </p:sp>
      <p:pic>
        <p:nvPicPr>
          <p:cNvPr id="414" name="Google Shape;414;p33"/>
          <p:cNvPicPr preferRelativeResize="0"/>
          <p:nvPr/>
        </p:nvPicPr>
        <p:blipFill rotWithShape="1">
          <a:blip r:embed="rId3">
            <a:alphaModFix/>
          </a:blip>
          <a:srcRect b="0" l="23765" r="23771" t="0"/>
          <a:stretch/>
        </p:blipFill>
        <p:spPr>
          <a:xfrm>
            <a:off x="2401300" y="683901"/>
            <a:ext cx="4393252" cy="4186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4"/>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420" name="Google Shape;420;p34"/>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latin typeface="Arial"/>
                <a:ea typeface="Arial"/>
                <a:cs typeface="Arial"/>
                <a:sym typeface="Arial"/>
              </a:rPr>
              <a:t>We sincerely hope you enjoyed our presentation…</a:t>
            </a:r>
            <a:endParaRPr/>
          </a:p>
        </p:txBody>
      </p:sp>
      <p:grpSp>
        <p:nvGrpSpPr>
          <p:cNvPr id="421" name="Google Shape;421;p34"/>
          <p:cNvGrpSpPr/>
          <p:nvPr/>
        </p:nvGrpSpPr>
        <p:grpSpPr>
          <a:xfrm>
            <a:off x="4066820" y="1553491"/>
            <a:ext cx="3159984" cy="2439109"/>
            <a:chOff x="3553042" y="1657806"/>
            <a:chExt cx="3461100" cy="2671532"/>
          </a:xfrm>
        </p:grpSpPr>
        <p:sp>
          <p:nvSpPr>
            <p:cNvPr id="422" name="Google Shape;422;p3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30" name="Google Shape;430;p34"/>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431" name="Google Shape;431;p34"/>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 name="Google Shape;432;p34"/>
          <p:cNvGrpSpPr/>
          <p:nvPr/>
        </p:nvGrpSpPr>
        <p:grpSpPr>
          <a:xfrm>
            <a:off x="6762480" y="2546254"/>
            <a:ext cx="1024386" cy="1522884"/>
            <a:chOff x="6505573" y="2745170"/>
            <a:chExt cx="1122000" cy="1668000"/>
          </a:xfrm>
        </p:grpSpPr>
        <p:sp>
          <p:nvSpPr>
            <p:cNvPr id="433" name="Google Shape;433;p3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37" name="Google Shape;437;p34"/>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438" name="Google Shape;438;p34"/>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 name="Google Shape;439;p34"/>
          <p:cNvGrpSpPr/>
          <p:nvPr/>
        </p:nvGrpSpPr>
        <p:grpSpPr>
          <a:xfrm>
            <a:off x="6405845" y="3121897"/>
            <a:ext cx="520684" cy="1036470"/>
            <a:chOff x="9543736" y="4486132"/>
            <a:chExt cx="570300" cy="1135235"/>
          </a:xfrm>
        </p:grpSpPr>
        <p:sp>
          <p:nvSpPr>
            <p:cNvPr id="440" name="Google Shape;440;p3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44" name="Google Shape;444;p34"/>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445" name="Google Shape;445;p34"/>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 name="Google Shape;446;p34"/>
          <p:cNvGrpSpPr/>
          <p:nvPr/>
        </p:nvGrpSpPr>
        <p:grpSpPr>
          <a:xfrm>
            <a:off x="7564804" y="3443361"/>
            <a:ext cx="455496" cy="692277"/>
            <a:chOff x="7384375" y="3728000"/>
            <a:chExt cx="498900" cy="758244"/>
          </a:xfrm>
        </p:grpSpPr>
        <p:sp>
          <p:nvSpPr>
            <p:cNvPr id="447" name="Google Shape;447;p3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34"/>
          <p:cNvGrpSpPr/>
          <p:nvPr/>
        </p:nvGrpSpPr>
        <p:grpSpPr>
          <a:xfrm>
            <a:off x="7564836" y="3561758"/>
            <a:ext cx="478081" cy="462776"/>
            <a:chOff x="7384385" y="3857442"/>
            <a:chExt cx="523637" cy="506874"/>
          </a:xfrm>
        </p:grpSpPr>
        <p:sp>
          <p:nvSpPr>
            <p:cNvPr id="452" name="Google Shape;452;p3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 name="Google Shape;453;p34"/>
            <p:cNvGrpSpPr/>
            <p:nvPr/>
          </p:nvGrpSpPr>
          <p:grpSpPr>
            <a:xfrm>
              <a:off x="7384385" y="3857442"/>
              <a:ext cx="523637" cy="498900"/>
              <a:chOff x="7384385" y="3857442"/>
              <a:chExt cx="523637" cy="498900"/>
            </a:xfrm>
          </p:grpSpPr>
          <p:sp>
            <p:nvSpPr>
              <p:cNvPr id="454" name="Google Shape;454;p3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456" name="Google Shape;456;p34"/>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457" name="Google Shape;457;p34"/>
          <p:cNvGrpSpPr/>
          <p:nvPr/>
        </p:nvGrpSpPr>
        <p:grpSpPr>
          <a:xfrm>
            <a:off x="8110843" y="3443361"/>
            <a:ext cx="435785" cy="692277"/>
            <a:chOff x="7982421" y="3727763"/>
            <a:chExt cx="477311" cy="758244"/>
          </a:xfrm>
        </p:grpSpPr>
        <p:sp>
          <p:nvSpPr>
            <p:cNvPr id="458" name="Google Shape;458;p3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66" name="Google Shape;466;p34"/>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361076" y="1924850"/>
            <a:ext cx="3181200" cy="1797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GB"/>
              <a:t>Naman Singh Rana</a:t>
            </a:r>
            <a:endParaRPr/>
          </a:p>
          <a:p>
            <a:pPr indent="0" lvl="0" marL="0" rtl="0" algn="r">
              <a:spcBef>
                <a:spcPts val="0"/>
              </a:spcBef>
              <a:spcAft>
                <a:spcPts val="0"/>
              </a:spcAft>
              <a:buNone/>
            </a:pPr>
            <a:r>
              <a:rPr lang="en-GB"/>
              <a:t>	-200050083</a:t>
            </a:r>
            <a:endParaRPr/>
          </a:p>
          <a:p>
            <a:pPr indent="0" lvl="0" marL="0" rtl="0" algn="r">
              <a:spcBef>
                <a:spcPts val="0"/>
              </a:spcBef>
              <a:spcAft>
                <a:spcPts val="0"/>
              </a:spcAft>
              <a:buNone/>
            </a:pPr>
            <a:r>
              <a:t/>
            </a:r>
            <a:endParaRPr/>
          </a:p>
          <a:p>
            <a:pPr indent="0" lvl="0" marL="0" rtl="0" algn="r">
              <a:spcBef>
                <a:spcPts val="0"/>
              </a:spcBef>
              <a:spcAft>
                <a:spcPts val="0"/>
              </a:spcAft>
              <a:buNone/>
            </a:pPr>
            <a:r>
              <a:rPr lang="en-GB"/>
              <a:t>Parekh Dhairya</a:t>
            </a:r>
            <a:endParaRPr/>
          </a:p>
          <a:p>
            <a:pPr indent="0" lvl="0" marL="0" rtl="0" algn="r">
              <a:spcBef>
                <a:spcPts val="0"/>
              </a:spcBef>
              <a:spcAft>
                <a:spcPts val="0"/>
              </a:spcAft>
              <a:buNone/>
            </a:pPr>
            <a:r>
              <a:rPr lang="en-GB"/>
              <a:t>	-200050097</a:t>
            </a:r>
            <a:endParaRPr/>
          </a:p>
        </p:txBody>
      </p:sp>
      <p:sp>
        <p:nvSpPr>
          <p:cNvPr id="235" name="Google Shape;235;p18"/>
          <p:cNvSpPr txBox="1"/>
          <p:nvPr>
            <p:ph idx="1" type="body"/>
          </p:nvPr>
        </p:nvSpPr>
        <p:spPr>
          <a:xfrm>
            <a:off x="4616677" y="1924850"/>
            <a:ext cx="3342300" cy="1797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GB" sz="1800"/>
              <a:t>Aditya Kadoo</a:t>
            </a:r>
            <a:br>
              <a:rPr lang="en-GB" sz="1800"/>
            </a:br>
            <a:r>
              <a:rPr lang="en-GB" sz="1800"/>
              <a:t>-200050055</a:t>
            </a:r>
            <a:endParaRPr sz="1800"/>
          </a:p>
          <a:p>
            <a:pPr indent="0" lvl="0" marL="0" rtl="0" algn="r">
              <a:spcBef>
                <a:spcPts val="1600"/>
              </a:spcBef>
              <a:spcAft>
                <a:spcPts val="1600"/>
              </a:spcAft>
              <a:buNone/>
            </a:pPr>
            <a:r>
              <a:rPr lang="en-GB" sz="1800"/>
              <a:t>Utkarsh Pratap Singh</a:t>
            </a:r>
            <a:br>
              <a:rPr lang="en-GB" sz="1800"/>
            </a:br>
            <a:r>
              <a:rPr lang="en-GB" sz="1800"/>
              <a:t>-200050146</a:t>
            </a:r>
            <a:endParaRPr sz="1800"/>
          </a:p>
        </p:txBody>
      </p:sp>
      <p:sp>
        <p:nvSpPr>
          <p:cNvPr id="236" name="Google Shape;236;p18"/>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t>Meet the Team </a:t>
            </a:r>
            <a:endParaRPr sz="2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Table Of Contents </a:t>
            </a:r>
            <a:endParaRPr/>
          </a:p>
        </p:txBody>
      </p:sp>
      <p:sp>
        <p:nvSpPr>
          <p:cNvPr id="242" name="Google Shape;242;p19"/>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43" name="Google Shape;243;p19"/>
          <p:cNvSpPr txBox="1"/>
          <p:nvPr/>
        </p:nvSpPr>
        <p:spPr>
          <a:xfrm>
            <a:off x="1294301" y="30309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Dataset Used</a:t>
            </a:r>
            <a:endParaRPr>
              <a:solidFill>
                <a:srgbClr val="CACACA"/>
              </a:solidFill>
              <a:latin typeface="Montserrat"/>
              <a:ea typeface="Montserrat"/>
              <a:cs typeface="Montserrat"/>
              <a:sym typeface="Montserrat"/>
            </a:endParaRPr>
          </a:p>
        </p:txBody>
      </p:sp>
      <p:sp>
        <p:nvSpPr>
          <p:cNvPr id="244" name="Google Shape;244;p19"/>
          <p:cNvSpPr txBox="1"/>
          <p:nvPr/>
        </p:nvSpPr>
        <p:spPr>
          <a:xfrm>
            <a:off x="1294301" y="240900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extLst>
                    <a:ext uri="{A12FA001-AC4F-418D-AE19-62706E023703}">
                      <ahyp:hlinkClr val="tx"/>
                    </a:ext>
                  </a:extLst>
                </a:hlinkClick>
              </a:rPr>
              <a:t>Project objective</a:t>
            </a:r>
            <a:endParaRPr>
              <a:solidFill>
                <a:srgbClr val="CACACA"/>
              </a:solidFill>
              <a:latin typeface="Montserrat"/>
              <a:ea typeface="Montserrat"/>
              <a:cs typeface="Montserrat"/>
              <a:sym typeface="Montserrat"/>
            </a:endParaRPr>
          </a:p>
        </p:txBody>
      </p:sp>
      <p:sp>
        <p:nvSpPr>
          <p:cNvPr id="245" name="Google Shape;245;p19"/>
          <p:cNvSpPr txBox="1"/>
          <p:nvPr/>
        </p:nvSpPr>
        <p:spPr>
          <a:xfrm>
            <a:off x="1294301" y="27054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6">
                  <a:extLst>
                    <a:ext uri="{A12FA001-AC4F-418D-AE19-62706E023703}">
                      <ahyp:hlinkClr val="tx"/>
                    </a:ext>
                  </a:extLst>
                </a:hlinkClick>
              </a:rPr>
              <a:t>Real world application</a:t>
            </a:r>
            <a:endParaRPr sz="1800">
              <a:solidFill>
                <a:srgbClr val="CACACA"/>
              </a:solidFill>
              <a:latin typeface="Average"/>
              <a:ea typeface="Average"/>
              <a:cs typeface="Average"/>
              <a:sym typeface="Average"/>
            </a:endParaRPr>
          </a:p>
        </p:txBody>
      </p:sp>
      <p:sp>
        <p:nvSpPr>
          <p:cNvPr id="246" name="Google Shape;246;p19"/>
          <p:cNvSpPr txBox="1"/>
          <p:nvPr/>
        </p:nvSpPr>
        <p:spPr>
          <a:xfrm>
            <a:off x="1294301" y="36761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7">
                  <a:extLst>
                    <a:ext uri="{A12FA001-AC4F-418D-AE19-62706E023703}">
                      <ahyp:hlinkClr val="tx"/>
                    </a:ext>
                  </a:extLst>
                </a:hlinkClick>
              </a:rPr>
              <a:t>Training the Model</a:t>
            </a:r>
            <a:endParaRPr sz="1800">
              <a:solidFill>
                <a:srgbClr val="CACACA"/>
              </a:solidFill>
              <a:latin typeface="Average"/>
              <a:ea typeface="Average"/>
              <a:cs typeface="Average"/>
              <a:sym typeface="Average"/>
            </a:endParaRPr>
          </a:p>
        </p:txBody>
      </p:sp>
      <p:sp>
        <p:nvSpPr>
          <p:cNvPr id="247" name="Google Shape;247;p19"/>
          <p:cNvSpPr txBox="1"/>
          <p:nvPr/>
        </p:nvSpPr>
        <p:spPr>
          <a:xfrm>
            <a:off x="1294298" y="3350663"/>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8">
                  <a:extLst>
                    <a:ext uri="{A12FA001-AC4F-418D-AE19-62706E023703}">
                      <ahyp:hlinkClr val="tx"/>
                    </a:ext>
                  </a:extLst>
                </a:hlinkClick>
              </a:rPr>
              <a:t>Architecture of the Network</a:t>
            </a:r>
            <a:endParaRPr>
              <a:solidFill>
                <a:srgbClr val="FFFFFF"/>
              </a:solidFill>
              <a:latin typeface="Montserrat"/>
              <a:ea typeface="Montserrat"/>
              <a:cs typeface="Montserrat"/>
              <a:sym typeface="Montserrat"/>
            </a:endParaRPr>
          </a:p>
        </p:txBody>
      </p:sp>
      <p:sp>
        <p:nvSpPr>
          <p:cNvPr id="248" name="Google Shape;248;p19"/>
          <p:cNvSpPr txBox="1"/>
          <p:nvPr/>
        </p:nvSpPr>
        <p:spPr>
          <a:xfrm>
            <a:off x="1294298" y="39958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Accuracy of our Model</a:t>
            </a:r>
            <a:endParaRPr>
              <a:solidFill>
                <a:srgbClr val="FFFFFF"/>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54" name="Google Shape;254;p2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With today’s cutting edge technology and intractable access to voluminous data files via the internet, it is important to meet the computational needs of every user. Machine learning is one such growing branch of artificial intelligence that has made such demands of the users viable. Machine learning models are paving the way for classification techniques such as in music genre classification, and have shown to be efficient in predicting classes to a great extent. </a:t>
            </a:r>
            <a:endParaRPr/>
          </a:p>
          <a:p>
            <a:pPr indent="0" lvl="0" marL="0" rtl="0" algn="l">
              <a:spcBef>
                <a:spcPts val="1600"/>
              </a:spcBef>
              <a:spcAft>
                <a:spcPts val="0"/>
              </a:spcAft>
              <a:buNone/>
            </a:pPr>
            <a:r>
              <a:rPr lang="en-GB"/>
              <a:t>We have experimented with many possible variations of the models that are possible for accomplishing the task of classification. The major 5 types of models used are:</a:t>
            </a:r>
            <a:br>
              <a:rPr lang="en-GB"/>
            </a:br>
            <a:r>
              <a:rPr lang="en-GB"/>
              <a:t>1. Feed Forward Neural Network</a:t>
            </a:r>
            <a:br>
              <a:rPr lang="en-GB"/>
            </a:br>
            <a:r>
              <a:rPr lang="en-GB"/>
              <a:t>2. Support Vector Machine</a:t>
            </a:r>
            <a:br>
              <a:rPr lang="en-GB"/>
            </a:br>
            <a:r>
              <a:rPr lang="en-GB"/>
              <a:t>3. K - </a:t>
            </a:r>
            <a:r>
              <a:rPr lang="en-GB"/>
              <a:t>Nearest</a:t>
            </a:r>
            <a:r>
              <a:rPr lang="en-GB"/>
              <a:t> Neighbour</a:t>
            </a:r>
            <a:br>
              <a:rPr lang="en-GB"/>
            </a:br>
            <a:r>
              <a:rPr lang="en-GB"/>
              <a:t>4. Long Short Term Memory </a:t>
            </a:r>
            <a:br>
              <a:rPr lang="en-GB"/>
            </a:br>
            <a:r>
              <a:rPr lang="en-GB"/>
              <a:t>5. Convolutional Neural Network + </a:t>
            </a:r>
            <a:r>
              <a:rPr lang="en-GB"/>
              <a:t>Feed Forward Neural Network</a:t>
            </a:r>
            <a:endParaRPr/>
          </a:p>
          <a:p>
            <a:pPr indent="0" lvl="0" marL="0" rtl="0" algn="l">
              <a:spcBef>
                <a:spcPts val="1600"/>
              </a:spcBef>
              <a:spcAft>
                <a:spcPts val="1600"/>
              </a:spcAft>
              <a:buNone/>
            </a:pPr>
            <a:r>
              <a:t/>
            </a:r>
            <a:endParaRPr>
              <a:latin typeface="Caveat"/>
              <a:ea typeface="Caveat"/>
              <a:cs typeface="Caveat"/>
              <a:sym typeface="Cave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60" name="Google Shape;260;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The objective of this project is to experiment with different model architectures to find a better model for the problem statement of classifying a music into the 10 recognized genres. The input given to the model is a n-dimensional feature vector, where features are extracted from the music. </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Real world applications</a:t>
            </a:r>
            <a:endParaRPr/>
          </a:p>
        </p:txBody>
      </p:sp>
      <p:sp>
        <p:nvSpPr>
          <p:cNvPr id="266" name="Google Shape;266;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application is very important and requires automation to reduce the manual error and time because if we have to classify the music manually then one has to listen out each file for the complete duration.</a:t>
            </a:r>
            <a:br>
              <a:rPr lang="en-GB">
                <a:solidFill>
                  <a:srgbClr val="FFFFFF"/>
                </a:solidFill>
              </a:rPr>
            </a:br>
            <a:br>
              <a:rPr lang="en-GB">
                <a:solidFill>
                  <a:srgbClr val="FFFFFF"/>
                </a:solidFill>
              </a:rPr>
            </a:br>
            <a:r>
              <a:rPr lang="en-GB">
                <a:solidFill>
                  <a:srgbClr val="FFFFFF"/>
                </a:solidFill>
              </a:rPr>
              <a:t>The model can have applications in various industries like:</a:t>
            </a:r>
            <a:br>
              <a:rPr lang="en-GB">
                <a:solidFill>
                  <a:srgbClr val="FFFFFF"/>
                </a:solidFill>
              </a:rPr>
            </a:br>
            <a:r>
              <a:rPr lang="en-GB">
                <a:solidFill>
                  <a:srgbClr val="FFFFFF"/>
                </a:solidFill>
              </a:rPr>
              <a:t>Music Productions </a:t>
            </a:r>
            <a:br>
              <a:rPr lang="en-GB">
                <a:solidFill>
                  <a:srgbClr val="FFFFFF"/>
                </a:solidFill>
              </a:rPr>
            </a:br>
            <a:r>
              <a:rPr lang="en-GB">
                <a:solidFill>
                  <a:srgbClr val="FFFFFF"/>
                </a:solidFill>
              </a:rPr>
              <a:t>Music Streaming Platforms </a:t>
            </a:r>
            <a:br>
              <a:rPr lang="en-GB">
                <a:solidFill>
                  <a:srgbClr val="FFFFFF"/>
                </a:solidFill>
              </a:rPr>
            </a:br>
            <a:r>
              <a:rPr lang="en-GB">
                <a:solidFill>
                  <a:srgbClr val="FFFFFF"/>
                </a:solidFill>
              </a:rPr>
              <a:t>Music Editors </a:t>
            </a:r>
            <a:endParaRPr/>
          </a:p>
        </p:txBody>
      </p:sp>
      <p:pic>
        <p:nvPicPr>
          <p:cNvPr descr="offset_comp_267026.jpg" id="267" name="Google Shape;267;p22"/>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68" name="Google Shape;268;p22"/>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69" name="Google Shape;269;p22"/>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70" name="Google Shape;270;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3"/>
          <p:cNvSpPr txBox="1"/>
          <p:nvPr>
            <p:ph type="title"/>
          </p:nvPr>
        </p:nvSpPr>
        <p:spPr>
          <a:xfrm>
            <a:off x="448800" y="2803100"/>
            <a:ext cx="4587000" cy="1148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300">
                <a:latin typeface="Lato"/>
                <a:ea typeface="Lato"/>
                <a:cs typeface="Lato"/>
                <a:sym typeface="Lato"/>
              </a:rPr>
              <a:t>The GTZAN dataset consists of 1000 music files in .au format for ten genres, with 100 files belonging to each genre. Every audio file is 30 seconds long falling under one of the ten genres: </a:t>
            </a:r>
            <a:endParaRPr sz="1300">
              <a:latin typeface="Lato"/>
              <a:ea typeface="Lato"/>
              <a:cs typeface="Lato"/>
              <a:sym typeface="Lato"/>
            </a:endParaRPr>
          </a:p>
          <a:p>
            <a:pPr indent="0" lvl="0" marL="0" rtl="0" algn="ctr">
              <a:lnSpc>
                <a:spcPct val="115000"/>
              </a:lnSpc>
              <a:spcBef>
                <a:spcPts val="1600"/>
              </a:spcBef>
              <a:spcAft>
                <a:spcPts val="1600"/>
              </a:spcAft>
              <a:buNone/>
            </a:pPr>
            <a:r>
              <a:rPr lang="en-GB" sz="1300">
                <a:latin typeface="Lato"/>
                <a:ea typeface="Lato"/>
                <a:cs typeface="Lato"/>
                <a:sym typeface="Lato"/>
              </a:rPr>
              <a:t>Hip-Hop</a:t>
            </a:r>
            <a:br>
              <a:rPr lang="en-GB" sz="1300">
                <a:latin typeface="Lato"/>
                <a:ea typeface="Lato"/>
                <a:cs typeface="Lato"/>
                <a:sym typeface="Lato"/>
              </a:rPr>
            </a:br>
            <a:r>
              <a:rPr lang="en-GB" sz="1300">
                <a:latin typeface="Lato"/>
                <a:ea typeface="Lato"/>
                <a:cs typeface="Lato"/>
                <a:sym typeface="Lato"/>
              </a:rPr>
              <a:t>Rock</a:t>
            </a:r>
            <a:br>
              <a:rPr lang="en-GB" sz="1300">
                <a:latin typeface="Lato"/>
                <a:ea typeface="Lato"/>
                <a:cs typeface="Lato"/>
                <a:sym typeface="Lato"/>
              </a:rPr>
            </a:br>
            <a:r>
              <a:rPr lang="en-GB" sz="1300">
                <a:latin typeface="Lato"/>
                <a:ea typeface="Lato"/>
                <a:cs typeface="Lato"/>
                <a:sym typeface="Lato"/>
              </a:rPr>
              <a:t>Reggae</a:t>
            </a:r>
            <a:br>
              <a:rPr lang="en-GB" sz="1300">
                <a:latin typeface="Lato"/>
                <a:ea typeface="Lato"/>
                <a:cs typeface="Lato"/>
                <a:sym typeface="Lato"/>
              </a:rPr>
            </a:br>
            <a:r>
              <a:rPr lang="en-GB" sz="1300">
                <a:latin typeface="Lato"/>
                <a:ea typeface="Lato"/>
                <a:cs typeface="Lato"/>
                <a:sym typeface="Lato"/>
              </a:rPr>
              <a:t>Classical</a:t>
            </a:r>
            <a:br>
              <a:rPr lang="en-GB" sz="1300">
                <a:latin typeface="Lato"/>
                <a:ea typeface="Lato"/>
                <a:cs typeface="Lato"/>
                <a:sym typeface="Lato"/>
              </a:rPr>
            </a:br>
            <a:r>
              <a:rPr lang="en-GB" sz="1300">
                <a:latin typeface="Lato"/>
                <a:ea typeface="Lato"/>
                <a:cs typeface="Lato"/>
                <a:sym typeface="Lato"/>
              </a:rPr>
              <a:t>Jazz</a:t>
            </a:r>
            <a:br>
              <a:rPr lang="en-GB" sz="1300">
                <a:latin typeface="Lato"/>
                <a:ea typeface="Lato"/>
                <a:cs typeface="Lato"/>
                <a:sym typeface="Lato"/>
              </a:rPr>
            </a:br>
            <a:r>
              <a:rPr lang="en-GB" sz="1300">
                <a:latin typeface="Lato"/>
                <a:ea typeface="Lato"/>
                <a:cs typeface="Lato"/>
                <a:sym typeface="Lato"/>
              </a:rPr>
              <a:t>Blues</a:t>
            </a:r>
            <a:br>
              <a:rPr lang="en-GB" sz="1300">
                <a:latin typeface="Lato"/>
                <a:ea typeface="Lato"/>
                <a:cs typeface="Lato"/>
                <a:sym typeface="Lato"/>
              </a:rPr>
            </a:br>
            <a:r>
              <a:rPr lang="en-GB" sz="1300">
                <a:latin typeface="Lato"/>
                <a:ea typeface="Lato"/>
                <a:cs typeface="Lato"/>
                <a:sym typeface="Lato"/>
              </a:rPr>
              <a:t>Pop</a:t>
            </a:r>
            <a:br>
              <a:rPr lang="en-GB" sz="1300">
                <a:latin typeface="Lato"/>
                <a:ea typeface="Lato"/>
                <a:cs typeface="Lato"/>
                <a:sym typeface="Lato"/>
              </a:rPr>
            </a:br>
            <a:r>
              <a:rPr lang="en-GB" sz="1300">
                <a:latin typeface="Lato"/>
                <a:ea typeface="Lato"/>
                <a:cs typeface="Lato"/>
                <a:sym typeface="Lato"/>
              </a:rPr>
              <a:t>Disco </a:t>
            </a:r>
            <a:br>
              <a:rPr lang="en-GB" sz="1300">
                <a:latin typeface="Lato"/>
                <a:ea typeface="Lato"/>
                <a:cs typeface="Lato"/>
                <a:sym typeface="Lato"/>
              </a:rPr>
            </a:br>
            <a:r>
              <a:rPr lang="en-GB" sz="1300">
                <a:latin typeface="Lato"/>
                <a:ea typeface="Lato"/>
                <a:cs typeface="Lato"/>
                <a:sym typeface="Lato"/>
              </a:rPr>
              <a:t>Country</a:t>
            </a:r>
            <a:br>
              <a:rPr lang="en-GB" sz="1300">
                <a:latin typeface="Lato"/>
                <a:ea typeface="Lato"/>
                <a:cs typeface="Lato"/>
                <a:sym typeface="Lato"/>
              </a:rPr>
            </a:br>
            <a:r>
              <a:rPr lang="en-GB" sz="1300">
                <a:latin typeface="Lato"/>
                <a:ea typeface="Lato"/>
                <a:cs typeface="Lato"/>
                <a:sym typeface="Lato"/>
              </a:rPr>
              <a:t>Metal</a:t>
            </a:r>
            <a:endParaRPr/>
          </a:p>
        </p:txBody>
      </p:sp>
      <p:sp>
        <p:nvSpPr>
          <p:cNvPr id="276" name="Google Shape;276;p23"/>
          <p:cNvSpPr txBox="1"/>
          <p:nvPr>
            <p:ph type="title"/>
          </p:nvPr>
        </p:nvSpPr>
        <p:spPr>
          <a:xfrm>
            <a:off x="448800" y="416725"/>
            <a:ext cx="7038900" cy="91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Dataset Used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Feature Engineering</a:t>
            </a:r>
            <a:endParaRPr/>
          </a:p>
        </p:txBody>
      </p:sp>
      <p:sp>
        <p:nvSpPr>
          <p:cNvPr id="282" name="Google Shape;282;p24"/>
          <p:cNvSpPr txBox="1"/>
          <p:nvPr>
            <p:ph idx="1" type="body"/>
          </p:nvPr>
        </p:nvSpPr>
        <p:spPr>
          <a:xfrm>
            <a:off x="1297500" y="1100650"/>
            <a:ext cx="7038900" cy="1831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We have engineered out 29 features for each music clip based on the </a:t>
            </a:r>
            <a:r>
              <a:rPr lang="en-GB"/>
              <a:t>references</a:t>
            </a:r>
            <a:r>
              <a:rPr lang="en-GB"/>
              <a:t> used and domain knowledge. Some noteworthy features out of these 29 features are: </a:t>
            </a:r>
            <a:br>
              <a:rPr lang="en-GB"/>
            </a:br>
            <a:r>
              <a:rPr lang="en-GB"/>
              <a:t>1. Zero Crossing Rate - </a:t>
            </a:r>
            <a:r>
              <a:rPr lang="en-GB"/>
              <a:t>Represents</a:t>
            </a:r>
            <a:r>
              <a:rPr lang="en-GB"/>
              <a:t> number of times the amplitude wave cross x-axis</a:t>
            </a:r>
            <a:br>
              <a:rPr lang="en-GB"/>
            </a:br>
            <a:r>
              <a:rPr lang="en-GB"/>
              <a:t>2. Tempo - The speed or pace of a given piece</a:t>
            </a:r>
            <a:br>
              <a:rPr lang="en-GB"/>
            </a:br>
            <a:r>
              <a:rPr lang="en-GB"/>
              <a:t>3. MFCC - Widely used technique for recognizing phones</a:t>
            </a:r>
            <a:br>
              <a:rPr lang="en-GB"/>
            </a:br>
            <a:r>
              <a:rPr lang="en-GB"/>
              <a:t>4. Some Other features used are RMS, Spectral Centroid, Spectral Bandwidth, Spectral Rolloff and Harmonic</a:t>
            </a:r>
            <a:br>
              <a:rPr lang="en-GB"/>
            </a:br>
            <a:endParaRPr/>
          </a:p>
        </p:txBody>
      </p:sp>
      <p:sp>
        <p:nvSpPr>
          <p:cNvPr id="283" name="Google Shape;283;p24"/>
          <p:cNvSpPr/>
          <p:nvPr/>
        </p:nvSpPr>
        <p:spPr>
          <a:xfrm rot="-5400000">
            <a:off x="2029050" y="3579150"/>
            <a:ext cx="2444100" cy="429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Feature Engineering</a:t>
            </a:r>
            <a:endParaRPr/>
          </a:p>
        </p:txBody>
      </p:sp>
      <p:sp>
        <p:nvSpPr>
          <p:cNvPr id="284" name="Google Shape;284;p24"/>
          <p:cNvSpPr/>
          <p:nvPr/>
        </p:nvSpPr>
        <p:spPr>
          <a:xfrm rot="-5400000">
            <a:off x="4391250" y="3579150"/>
            <a:ext cx="2444100" cy="429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Our Model</a:t>
            </a:r>
            <a:endParaRPr/>
          </a:p>
        </p:txBody>
      </p:sp>
      <p:cxnSp>
        <p:nvCxnSpPr>
          <p:cNvPr id="285" name="Google Shape;285;p24"/>
          <p:cNvCxnSpPr/>
          <p:nvPr/>
        </p:nvCxnSpPr>
        <p:spPr>
          <a:xfrm>
            <a:off x="3456925" y="2932275"/>
            <a:ext cx="1959000" cy="0"/>
          </a:xfrm>
          <a:prstGeom prst="straightConnector1">
            <a:avLst/>
          </a:prstGeom>
          <a:noFill/>
          <a:ln cap="flat" cmpd="sng" w="9525">
            <a:solidFill>
              <a:schemeClr val="dk2"/>
            </a:solidFill>
            <a:prstDash val="solid"/>
            <a:round/>
            <a:headEnd len="med" w="med" type="none"/>
            <a:tailEnd len="med" w="med" type="triangle"/>
          </a:ln>
        </p:spPr>
      </p:cxnSp>
      <p:cxnSp>
        <p:nvCxnSpPr>
          <p:cNvPr id="286" name="Google Shape;286;p24"/>
          <p:cNvCxnSpPr/>
          <p:nvPr/>
        </p:nvCxnSpPr>
        <p:spPr>
          <a:xfrm>
            <a:off x="3456925" y="3237075"/>
            <a:ext cx="1959000" cy="0"/>
          </a:xfrm>
          <a:prstGeom prst="straightConnector1">
            <a:avLst/>
          </a:prstGeom>
          <a:noFill/>
          <a:ln cap="flat" cmpd="sng" w="9525">
            <a:solidFill>
              <a:schemeClr val="dk2"/>
            </a:solidFill>
            <a:prstDash val="solid"/>
            <a:round/>
            <a:headEnd len="med" w="med" type="none"/>
            <a:tailEnd len="med" w="med" type="triangle"/>
          </a:ln>
        </p:spPr>
      </p:cxnSp>
      <p:cxnSp>
        <p:nvCxnSpPr>
          <p:cNvPr id="287" name="Google Shape;287;p24"/>
          <p:cNvCxnSpPr/>
          <p:nvPr/>
        </p:nvCxnSpPr>
        <p:spPr>
          <a:xfrm>
            <a:off x="3456925" y="3541875"/>
            <a:ext cx="1959000" cy="0"/>
          </a:xfrm>
          <a:prstGeom prst="straightConnector1">
            <a:avLst/>
          </a:prstGeom>
          <a:noFill/>
          <a:ln cap="flat" cmpd="sng" w="9525">
            <a:solidFill>
              <a:schemeClr val="dk2"/>
            </a:solidFill>
            <a:prstDash val="solid"/>
            <a:round/>
            <a:headEnd len="med" w="med" type="none"/>
            <a:tailEnd len="med" w="med" type="triangle"/>
          </a:ln>
        </p:spPr>
      </p:cxnSp>
      <p:cxnSp>
        <p:nvCxnSpPr>
          <p:cNvPr id="288" name="Google Shape;288;p24"/>
          <p:cNvCxnSpPr/>
          <p:nvPr/>
        </p:nvCxnSpPr>
        <p:spPr>
          <a:xfrm>
            <a:off x="3456925" y="3846675"/>
            <a:ext cx="1959000" cy="0"/>
          </a:xfrm>
          <a:prstGeom prst="straightConnector1">
            <a:avLst/>
          </a:prstGeom>
          <a:noFill/>
          <a:ln cap="flat" cmpd="sng" w="9525">
            <a:solidFill>
              <a:schemeClr val="dk2"/>
            </a:solidFill>
            <a:prstDash val="solid"/>
            <a:round/>
            <a:headEnd len="med" w="med" type="none"/>
            <a:tailEnd len="med" w="med" type="triangle"/>
          </a:ln>
        </p:spPr>
      </p:cxnSp>
      <p:cxnSp>
        <p:nvCxnSpPr>
          <p:cNvPr id="289" name="Google Shape;289;p24"/>
          <p:cNvCxnSpPr/>
          <p:nvPr/>
        </p:nvCxnSpPr>
        <p:spPr>
          <a:xfrm>
            <a:off x="3456925" y="4151475"/>
            <a:ext cx="1959000" cy="0"/>
          </a:xfrm>
          <a:prstGeom prst="straightConnector1">
            <a:avLst/>
          </a:prstGeom>
          <a:noFill/>
          <a:ln cap="flat" cmpd="sng" w="9525">
            <a:solidFill>
              <a:schemeClr val="dk2"/>
            </a:solidFill>
            <a:prstDash val="solid"/>
            <a:round/>
            <a:headEnd len="med" w="med" type="none"/>
            <a:tailEnd len="med" w="med" type="triangle"/>
          </a:ln>
        </p:spPr>
      </p:cxnSp>
      <p:cxnSp>
        <p:nvCxnSpPr>
          <p:cNvPr id="290" name="Google Shape;290;p24"/>
          <p:cNvCxnSpPr/>
          <p:nvPr/>
        </p:nvCxnSpPr>
        <p:spPr>
          <a:xfrm>
            <a:off x="3456925" y="4456275"/>
            <a:ext cx="1959000" cy="0"/>
          </a:xfrm>
          <a:prstGeom prst="straightConnector1">
            <a:avLst/>
          </a:prstGeom>
          <a:noFill/>
          <a:ln cap="flat" cmpd="sng" w="9525">
            <a:solidFill>
              <a:schemeClr val="dk2"/>
            </a:solidFill>
            <a:prstDash val="solid"/>
            <a:round/>
            <a:headEnd len="med" w="med" type="none"/>
            <a:tailEnd len="med" w="med" type="triangle"/>
          </a:ln>
        </p:spPr>
      </p:cxnSp>
      <p:cxnSp>
        <p:nvCxnSpPr>
          <p:cNvPr id="291" name="Google Shape;291;p24"/>
          <p:cNvCxnSpPr/>
          <p:nvPr/>
        </p:nvCxnSpPr>
        <p:spPr>
          <a:xfrm>
            <a:off x="3456925" y="4761075"/>
            <a:ext cx="1959000" cy="0"/>
          </a:xfrm>
          <a:prstGeom prst="straightConnector1">
            <a:avLst/>
          </a:prstGeom>
          <a:noFill/>
          <a:ln cap="flat" cmpd="sng" w="9525">
            <a:solidFill>
              <a:schemeClr val="dk2"/>
            </a:solidFill>
            <a:prstDash val="solid"/>
            <a:round/>
            <a:headEnd len="med" w="med" type="none"/>
            <a:tailEnd len="med" w="med" type="triangle"/>
          </a:ln>
        </p:spPr>
      </p:cxnSp>
      <p:cxnSp>
        <p:nvCxnSpPr>
          <p:cNvPr id="292" name="Google Shape;292;p24"/>
          <p:cNvCxnSpPr/>
          <p:nvPr/>
        </p:nvCxnSpPr>
        <p:spPr>
          <a:xfrm>
            <a:off x="5827950" y="3793650"/>
            <a:ext cx="894900" cy="300"/>
          </a:xfrm>
          <a:prstGeom prst="straightConnector1">
            <a:avLst/>
          </a:prstGeom>
          <a:noFill/>
          <a:ln cap="flat" cmpd="sng" w="9525">
            <a:solidFill>
              <a:schemeClr val="dk2"/>
            </a:solidFill>
            <a:prstDash val="solid"/>
            <a:round/>
            <a:headEnd len="med" w="med" type="none"/>
            <a:tailEnd len="med" w="med" type="triangle"/>
          </a:ln>
        </p:spPr>
      </p:cxnSp>
      <p:sp>
        <p:nvSpPr>
          <p:cNvPr id="293" name="Google Shape;293;p24"/>
          <p:cNvSpPr/>
          <p:nvPr/>
        </p:nvSpPr>
        <p:spPr>
          <a:xfrm>
            <a:off x="1365575" y="3592950"/>
            <a:ext cx="929100" cy="401700"/>
          </a:xfrm>
          <a:prstGeom prst="roundRect">
            <a:avLst>
              <a:gd fmla="val 50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Music </a:t>
            </a:r>
            <a:endParaRPr/>
          </a:p>
        </p:txBody>
      </p:sp>
      <p:cxnSp>
        <p:nvCxnSpPr>
          <p:cNvPr id="294" name="Google Shape;294;p24"/>
          <p:cNvCxnSpPr>
            <a:stCxn id="293" idx="3"/>
            <a:endCxn id="283" idx="0"/>
          </p:cNvCxnSpPr>
          <p:nvPr/>
        </p:nvCxnSpPr>
        <p:spPr>
          <a:xfrm>
            <a:off x="2294675" y="3793800"/>
            <a:ext cx="741900" cy="0"/>
          </a:xfrm>
          <a:prstGeom prst="straightConnector1">
            <a:avLst/>
          </a:prstGeom>
          <a:noFill/>
          <a:ln cap="flat" cmpd="sng" w="9525">
            <a:solidFill>
              <a:schemeClr val="dk2"/>
            </a:solidFill>
            <a:prstDash val="solid"/>
            <a:round/>
            <a:headEnd len="med" w="med" type="none"/>
            <a:tailEnd len="med" w="med" type="triangle"/>
          </a:ln>
        </p:spPr>
      </p:cxnSp>
      <p:sp>
        <p:nvSpPr>
          <p:cNvPr id="295" name="Google Shape;295;p24"/>
          <p:cNvSpPr/>
          <p:nvPr/>
        </p:nvSpPr>
        <p:spPr>
          <a:xfrm>
            <a:off x="6722850" y="3592950"/>
            <a:ext cx="929100" cy="401700"/>
          </a:xfrm>
          <a:prstGeom prst="roundRect">
            <a:avLst>
              <a:gd fmla="val 50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Genre</a:t>
            </a:r>
            <a:r>
              <a:rPr lang="en-GB"/>
              <a:t> </a:t>
            </a:r>
            <a:endParaRPr/>
          </a:p>
        </p:txBody>
      </p:sp>
      <p:sp>
        <p:nvSpPr>
          <p:cNvPr id="296" name="Google Shape;296;p24"/>
          <p:cNvSpPr txBox="1"/>
          <p:nvPr/>
        </p:nvSpPr>
        <p:spPr>
          <a:xfrm>
            <a:off x="4164300" y="2666775"/>
            <a:ext cx="535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ZCR</a:t>
            </a:r>
            <a:endParaRPr sz="1100">
              <a:solidFill>
                <a:schemeClr val="lt1"/>
              </a:solidFill>
              <a:latin typeface="Lato"/>
              <a:ea typeface="Lato"/>
              <a:cs typeface="Lato"/>
              <a:sym typeface="Lato"/>
            </a:endParaRPr>
          </a:p>
        </p:txBody>
      </p:sp>
      <p:sp>
        <p:nvSpPr>
          <p:cNvPr id="297" name="Google Shape;297;p24"/>
          <p:cNvSpPr txBox="1"/>
          <p:nvPr/>
        </p:nvSpPr>
        <p:spPr>
          <a:xfrm>
            <a:off x="4088100" y="2971575"/>
            <a:ext cx="627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Tempo</a:t>
            </a:r>
            <a:endParaRPr sz="1100">
              <a:solidFill>
                <a:schemeClr val="lt1"/>
              </a:solidFill>
              <a:latin typeface="Lato"/>
              <a:ea typeface="Lato"/>
              <a:cs typeface="Lato"/>
              <a:sym typeface="Lato"/>
            </a:endParaRPr>
          </a:p>
        </p:txBody>
      </p:sp>
      <p:sp>
        <p:nvSpPr>
          <p:cNvPr id="298" name="Google Shape;298;p24"/>
          <p:cNvSpPr txBox="1"/>
          <p:nvPr/>
        </p:nvSpPr>
        <p:spPr>
          <a:xfrm>
            <a:off x="4092325" y="3288675"/>
            <a:ext cx="627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MFCC</a:t>
            </a:r>
            <a:endParaRPr sz="1100">
              <a:solidFill>
                <a:schemeClr val="lt1"/>
              </a:solidFill>
              <a:latin typeface="Lato"/>
              <a:ea typeface="Lato"/>
              <a:cs typeface="Lato"/>
              <a:sym typeface="Lato"/>
            </a:endParaRPr>
          </a:p>
        </p:txBody>
      </p:sp>
      <p:sp>
        <p:nvSpPr>
          <p:cNvPr id="299" name="Google Shape;299;p24"/>
          <p:cNvSpPr txBox="1"/>
          <p:nvPr/>
        </p:nvSpPr>
        <p:spPr>
          <a:xfrm>
            <a:off x="4164300" y="3581175"/>
            <a:ext cx="627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RMS</a:t>
            </a:r>
            <a:endParaRPr sz="1100">
              <a:solidFill>
                <a:schemeClr val="lt1"/>
              </a:solidFill>
              <a:latin typeface="Lato"/>
              <a:ea typeface="Lato"/>
              <a:cs typeface="Lato"/>
              <a:sym typeface="Lato"/>
            </a:endParaRPr>
          </a:p>
        </p:txBody>
      </p:sp>
      <p:sp>
        <p:nvSpPr>
          <p:cNvPr id="300" name="Google Shape;300;p24"/>
          <p:cNvSpPr txBox="1"/>
          <p:nvPr/>
        </p:nvSpPr>
        <p:spPr>
          <a:xfrm>
            <a:off x="3935700" y="3885975"/>
            <a:ext cx="1178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Spec Centroid</a:t>
            </a:r>
            <a:endParaRPr sz="1100">
              <a:solidFill>
                <a:schemeClr val="lt1"/>
              </a:solidFill>
              <a:latin typeface="Lato"/>
              <a:ea typeface="Lato"/>
              <a:cs typeface="Lato"/>
              <a:sym typeface="Lato"/>
            </a:endParaRPr>
          </a:p>
        </p:txBody>
      </p:sp>
      <p:sp>
        <p:nvSpPr>
          <p:cNvPr id="301" name="Google Shape;301;p24"/>
          <p:cNvSpPr txBox="1"/>
          <p:nvPr/>
        </p:nvSpPr>
        <p:spPr>
          <a:xfrm>
            <a:off x="3859500" y="4190775"/>
            <a:ext cx="1178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Spec Bandwidth</a:t>
            </a:r>
            <a:endParaRPr sz="1100">
              <a:solidFill>
                <a:schemeClr val="lt1"/>
              </a:solidFill>
              <a:latin typeface="Lato"/>
              <a:ea typeface="Lato"/>
              <a:cs typeface="Lato"/>
              <a:sym typeface="Lato"/>
            </a:endParaRPr>
          </a:p>
        </p:txBody>
      </p:sp>
      <p:sp>
        <p:nvSpPr>
          <p:cNvPr id="302" name="Google Shape;302;p24"/>
          <p:cNvSpPr txBox="1"/>
          <p:nvPr/>
        </p:nvSpPr>
        <p:spPr>
          <a:xfrm>
            <a:off x="3935700" y="4495575"/>
            <a:ext cx="1178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latin typeface="Lato"/>
                <a:ea typeface="Lato"/>
                <a:cs typeface="Lato"/>
                <a:sym typeface="Lato"/>
              </a:rPr>
              <a:t>Spec Roll Off</a:t>
            </a:r>
            <a:endParaRPr sz="11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5"/>
          <p:cNvSpPr txBox="1"/>
          <p:nvPr>
            <p:ph type="title"/>
          </p:nvPr>
        </p:nvSpPr>
        <p:spPr>
          <a:xfrm>
            <a:off x="1297500" y="393750"/>
            <a:ext cx="7401900" cy="60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Architecture of the Neural Network</a:t>
            </a:r>
            <a:endParaRPr/>
          </a:p>
        </p:txBody>
      </p:sp>
      <p:sp>
        <p:nvSpPr>
          <p:cNvPr id="308" name="Google Shape;308;p25"/>
          <p:cNvSpPr txBox="1"/>
          <p:nvPr>
            <p:ph idx="1" type="body"/>
          </p:nvPr>
        </p:nvSpPr>
        <p:spPr>
          <a:xfrm>
            <a:off x="1297500" y="1001850"/>
            <a:ext cx="5631000" cy="388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a:t>
            </a:r>
            <a:r>
              <a:rPr lang="en-GB"/>
              <a:t>architectures</a:t>
            </a:r>
            <a:r>
              <a:rPr lang="en-GB"/>
              <a:t> of the several models are as follows:</a:t>
            </a:r>
            <a:endParaRPr/>
          </a:p>
          <a:p>
            <a:pPr indent="-311150" lvl="0" marL="457200" rtl="0" algn="l">
              <a:spcBef>
                <a:spcPts val="1600"/>
              </a:spcBef>
              <a:spcAft>
                <a:spcPts val="0"/>
              </a:spcAft>
              <a:buSzPts val="1300"/>
              <a:buAutoNum type="arabicPeriod"/>
            </a:pPr>
            <a:r>
              <a:rPr lang="en-GB"/>
              <a:t>Feed Forward Neural Network</a:t>
            </a:r>
            <a:br>
              <a:rPr lang="en-GB"/>
            </a:br>
            <a:r>
              <a:rPr lang="en-GB"/>
              <a:t>4 Linear Layers with the in between activation function of tanh </a:t>
            </a:r>
            <a:endParaRPr/>
          </a:p>
          <a:p>
            <a:pPr indent="-311150" lvl="0" marL="457200" rtl="0" algn="l">
              <a:spcBef>
                <a:spcPts val="1600"/>
              </a:spcBef>
              <a:spcAft>
                <a:spcPts val="0"/>
              </a:spcAft>
              <a:buSzPts val="1300"/>
              <a:buAutoNum type="arabicPeriod"/>
            </a:pPr>
            <a:r>
              <a:rPr lang="en-GB"/>
              <a:t>Support Vector Machine</a:t>
            </a:r>
            <a:br>
              <a:rPr lang="en-GB"/>
            </a:br>
            <a:r>
              <a:rPr lang="en-GB"/>
              <a:t>Standard svm models with 4 different kernel functions, namely linear, polynomial, RBF and sigmoid.</a:t>
            </a:r>
            <a:endParaRPr/>
          </a:p>
          <a:p>
            <a:pPr indent="-311150" lvl="0" marL="457200" rtl="0" algn="l">
              <a:spcBef>
                <a:spcPts val="1600"/>
              </a:spcBef>
              <a:spcAft>
                <a:spcPts val="0"/>
              </a:spcAft>
              <a:buSzPts val="1300"/>
              <a:buAutoNum type="arabicPeriod"/>
            </a:pPr>
            <a:r>
              <a:rPr lang="en-GB"/>
              <a:t>K- Nearest Neighbours</a:t>
            </a:r>
            <a:endParaRPr/>
          </a:p>
          <a:p>
            <a:pPr indent="-311150" lvl="0" marL="457200" rtl="0" algn="l">
              <a:spcBef>
                <a:spcPts val="1600"/>
              </a:spcBef>
              <a:spcAft>
                <a:spcPts val="0"/>
              </a:spcAft>
              <a:buSzPts val="1300"/>
              <a:buAutoNum type="arabicPeriod"/>
            </a:pPr>
            <a:r>
              <a:rPr lang="en-GB"/>
              <a:t>Long Short Term Memory</a:t>
            </a:r>
            <a:br>
              <a:rPr lang="en-GB"/>
            </a:br>
            <a:r>
              <a:rPr lang="en-GB"/>
              <a:t>3 layers with 100 hidden units followed by Fully Connected Network.</a:t>
            </a:r>
            <a:endParaRPr/>
          </a:p>
          <a:p>
            <a:pPr indent="-311150" lvl="0" marL="457200" rtl="0" algn="l">
              <a:spcBef>
                <a:spcPts val="1600"/>
              </a:spcBef>
              <a:spcAft>
                <a:spcPts val="1600"/>
              </a:spcAft>
              <a:buSzPts val="1300"/>
              <a:buAutoNum type="arabicPeriod"/>
            </a:pPr>
            <a:r>
              <a:rPr lang="en-GB"/>
              <a:t>Convolutional Neural Network </a:t>
            </a:r>
            <a:br>
              <a:rPr lang="en-GB"/>
            </a:br>
            <a:r>
              <a:rPr lang="en-GB"/>
              <a:t>1-D convolution layer was added before the FFN mentioned in 1.</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